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288"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09A978-7CE2-4B1B-B80B-395DD7FAB74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CDDC-9BF9-401D-A301-620BFE108C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6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9A978-7CE2-4B1B-B80B-395DD7FAB74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168792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9A978-7CE2-4B1B-B80B-395DD7FAB74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158911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9A978-7CE2-4B1B-B80B-395DD7FAB74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13726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09A978-7CE2-4B1B-B80B-395DD7FAB743}"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CDDC-9BF9-401D-A301-620BFE108C1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6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9A978-7CE2-4B1B-B80B-395DD7FAB743}"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318918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9A978-7CE2-4B1B-B80B-395DD7FAB743}"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272705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9A978-7CE2-4B1B-B80B-395DD7FAB743}"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360016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09A978-7CE2-4B1B-B80B-395DD7FAB743}" type="datetimeFigureOut">
              <a:rPr lang="en-US" smtClean="0"/>
              <a:t>3/7/2019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410283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09A978-7CE2-4B1B-B80B-395DD7FAB743}" type="datetimeFigureOut">
              <a:rPr lang="en-US" smtClean="0"/>
              <a:t>3/7/2019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45CDDC-9BF9-401D-A301-620BFE108C1C}" type="slidenum">
              <a:rPr lang="en-US" smtClean="0"/>
              <a:t>‹#›</a:t>
            </a:fld>
            <a:endParaRPr lang="en-US"/>
          </a:p>
        </p:txBody>
      </p:sp>
    </p:spTree>
    <p:extLst>
      <p:ext uri="{BB962C8B-B14F-4D97-AF65-F5344CB8AC3E}">
        <p14:creationId xmlns:p14="http://schemas.microsoft.com/office/powerpoint/2010/main" val="67536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09A978-7CE2-4B1B-B80B-395DD7FAB743}"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5CDDC-9BF9-401D-A301-620BFE108C1C}" type="slidenum">
              <a:rPr lang="en-US" smtClean="0"/>
              <a:t>‹#›</a:t>
            </a:fld>
            <a:endParaRPr lang="en-US"/>
          </a:p>
        </p:txBody>
      </p:sp>
    </p:spTree>
    <p:extLst>
      <p:ext uri="{BB962C8B-B14F-4D97-AF65-F5344CB8AC3E}">
        <p14:creationId xmlns:p14="http://schemas.microsoft.com/office/powerpoint/2010/main" val="19990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09A978-7CE2-4B1B-B80B-395DD7FAB743}" type="datetimeFigureOut">
              <a:rPr lang="en-US" smtClean="0"/>
              <a:t>3/7/2019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45CDDC-9BF9-401D-A301-620BFE108C1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262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owerkioskdirec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27C364-959D-44E2-A8D4-0978B342C61C}"/>
              </a:ext>
            </a:extLst>
          </p:cNvPr>
          <p:cNvSpPr>
            <a:spLocks noGrp="1"/>
          </p:cNvSpPr>
          <p:nvPr>
            <p:ph type="ctrTitle"/>
          </p:nvPr>
        </p:nvSpPr>
        <p:spPr/>
        <p:txBody>
          <a:bodyPr/>
          <a:lstStyle/>
          <a:p>
            <a:r>
              <a:rPr lang="en-US" dirty="0"/>
              <a:t>Energy Deregulation:</a:t>
            </a:r>
            <a:br>
              <a:rPr lang="en-US" dirty="0"/>
            </a:br>
            <a:r>
              <a:rPr lang="en-US" dirty="0"/>
              <a:t>You Have A Choice</a:t>
            </a:r>
          </a:p>
        </p:txBody>
      </p:sp>
      <p:sp>
        <p:nvSpPr>
          <p:cNvPr id="3" name="Subtitle 2">
            <a:extLst>
              <a:ext uri="{FF2B5EF4-FFF2-40B4-BE49-F238E27FC236}">
                <a16:creationId xmlns="" xmlns:a16="http://schemas.microsoft.com/office/drawing/2014/main" id="{95B6790C-0B1D-4576-9952-DBBA4758AF55}"/>
              </a:ext>
            </a:extLst>
          </p:cNvPr>
          <p:cNvSpPr>
            <a:spLocks noGrp="1"/>
          </p:cNvSpPr>
          <p:nvPr>
            <p:ph type="subTitle" idx="1"/>
          </p:nvPr>
        </p:nvSpPr>
        <p:spPr/>
        <p:txBody>
          <a:bodyPr/>
          <a:lstStyle/>
          <a:p>
            <a:pPr algn="ctr"/>
            <a:r>
              <a:rPr lang="en-US" dirty="0"/>
              <a:t>A guide to deregulation and how you can choose savings on your electric &amp; Natural Gas utility bill</a:t>
            </a:r>
          </a:p>
        </p:txBody>
      </p:sp>
    </p:spTree>
    <p:extLst>
      <p:ext uri="{BB962C8B-B14F-4D97-AF65-F5344CB8AC3E}">
        <p14:creationId xmlns:p14="http://schemas.microsoft.com/office/powerpoint/2010/main" val="273178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F8421-A375-49C1-8C0A-83C2E7F91378}"/>
              </a:ext>
            </a:extLst>
          </p:cNvPr>
          <p:cNvSpPr>
            <a:spLocks noGrp="1"/>
          </p:cNvSpPr>
          <p:nvPr>
            <p:ph type="title"/>
          </p:nvPr>
        </p:nvSpPr>
        <p:spPr/>
        <p:txBody>
          <a:bodyPr/>
          <a:lstStyle/>
          <a:p>
            <a:r>
              <a:rPr lang="en-US" dirty="0"/>
              <a:t>What is Deregulation?</a:t>
            </a:r>
          </a:p>
        </p:txBody>
      </p:sp>
      <p:sp>
        <p:nvSpPr>
          <p:cNvPr id="3" name="Content Placeholder 2">
            <a:extLst>
              <a:ext uri="{FF2B5EF4-FFF2-40B4-BE49-F238E27FC236}">
                <a16:creationId xmlns="" xmlns:a16="http://schemas.microsoft.com/office/drawing/2014/main" id="{C181ABF5-A352-49D6-B0E6-21D9BC0A27FC}"/>
              </a:ext>
            </a:extLst>
          </p:cNvPr>
          <p:cNvSpPr>
            <a:spLocks noGrp="1"/>
          </p:cNvSpPr>
          <p:nvPr>
            <p:ph idx="1"/>
          </p:nvPr>
        </p:nvSpPr>
        <p:spPr/>
        <p:txBody>
          <a:bodyPr/>
          <a:lstStyle/>
          <a:p>
            <a:r>
              <a:rPr lang="en-US" dirty="0"/>
              <a:t>Deregulation is the removal of regulations that govern an industry such as Utility companies. This eliminates the monopoly of pricing and supply and allows for retail rate competition amongst suppliers. This allows the consumer to shop supply rates and terms for the electricity and natural gas that is delivered to their home or business without changing utility companies! </a:t>
            </a:r>
          </a:p>
          <a:p>
            <a:r>
              <a:rPr lang="en-US" dirty="0"/>
              <a:t>How does this work? Flip to the next slide to find out!</a:t>
            </a:r>
          </a:p>
        </p:txBody>
      </p:sp>
    </p:spTree>
    <p:extLst>
      <p:ext uri="{BB962C8B-B14F-4D97-AF65-F5344CB8AC3E}">
        <p14:creationId xmlns:p14="http://schemas.microsoft.com/office/powerpoint/2010/main" val="364974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3BBB0-AABA-4F28-8DCC-FAF1ED6DC17D}"/>
              </a:ext>
            </a:extLst>
          </p:cNvPr>
          <p:cNvSpPr>
            <a:spLocks noGrp="1"/>
          </p:cNvSpPr>
          <p:nvPr>
            <p:ph type="title"/>
          </p:nvPr>
        </p:nvSpPr>
        <p:spPr/>
        <p:txBody>
          <a:bodyPr/>
          <a:lstStyle/>
          <a:p>
            <a:r>
              <a:rPr lang="en-US" dirty="0"/>
              <a:t>How does this work?</a:t>
            </a:r>
          </a:p>
        </p:txBody>
      </p:sp>
      <p:sp>
        <p:nvSpPr>
          <p:cNvPr id="3" name="Content Placeholder 2">
            <a:extLst>
              <a:ext uri="{FF2B5EF4-FFF2-40B4-BE49-F238E27FC236}">
                <a16:creationId xmlns="" xmlns:a16="http://schemas.microsoft.com/office/drawing/2014/main" id="{EBD3E368-FAD1-468E-A9DB-704A3A62B40C}"/>
              </a:ext>
            </a:extLst>
          </p:cNvPr>
          <p:cNvSpPr>
            <a:spLocks noGrp="1"/>
          </p:cNvSpPr>
          <p:nvPr>
            <p:ph idx="1"/>
          </p:nvPr>
        </p:nvSpPr>
        <p:spPr>
          <a:xfrm>
            <a:off x="1097280" y="1845733"/>
            <a:ext cx="4220444" cy="4324247"/>
          </a:xfrm>
        </p:spPr>
        <p:txBody>
          <a:bodyPr>
            <a:normAutofit fontScale="92500" lnSpcReduction="10000"/>
          </a:bodyPr>
          <a:lstStyle/>
          <a:p>
            <a:r>
              <a:rPr lang="en-US" sz="1600" dirty="0"/>
              <a:t>The process is all very simple!</a:t>
            </a:r>
          </a:p>
          <a:p>
            <a:r>
              <a:rPr lang="en-US" sz="1600" dirty="0"/>
              <a:t>It all starts with your Utility bill! </a:t>
            </a:r>
          </a:p>
          <a:p>
            <a:r>
              <a:rPr lang="en-US" sz="1600" dirty="0"/>
              <a:t>If you look at the example on the right, you will see a breakdown of Supply and Delivery charges in sections 8 &amp; 9. </a:t>
            </a:r>
          </a:p>
          <a:p>
            <a:r>
              <a:rPr lang="en-US" sz="1600" dirty="0"/>
              <a:t>Supply (8) is where deregulation comes into play! The usage (kWh) is multiplied by the rate (.0966200 or 9.662 cents per kWh) to calculate your cost for that month!</a:t>
            </a:r>
          </a:p>
          <a:p>
            <a:r>
              <a:rPr lang="en-US" sz="1600" dirty="0"/>
              <a:t>Because of deregulation, you have the ability to select a new rate (cents/kWh) from a different supplier to save on your energy bill!</a:t>
            </a:r>
          </a:p>
          <a:p>
            <a:r>
              <a:rPr lang="en-US" sz="1600" dirty="0"/>
              <a:t>Your utility will still deliver the same energy and your distribution charges and methods will stay the same with no interruption in service! The only difference is that supply number on your bill will change to the rate you enrolled with your supplier.</a:t>
            </a:r>
          </a:p>
          <a:p>
            <a:pPr marL="0" indent="0">
              <a:buNone/>
            </a:pPr>
            <a:endParaRPr lang="en-US" sz="1600" dirty="0"/>
          </a:p>
        </p:txBody>
      </p:sp>
      <p:pic>
        <p:nvPicPr>
          <p:cNvPr id="4" name="Picture 3">
            <a:extLst>
              <a:ext uri="{FF2B5EF4-FFF2-40B4-BE49-F238E27FC236}">
                <a16:creationId xmlns="" xmlns:a16="http://schemas.microsoft.com/office/drawing/2014/main" id="{7AC9394B-8058-4BB8-BFCE-F0571D9AE8A6}"/>
              </a:ext>
            </a:extLst>
          </p:cNvPr>
          <p:cNvPicPr>
            <a:picLocks noChangeAspect="1"/>
          </p:cNvPicPr>
          <p:nvPr/>
        </p:nvPicPr>
        <p:blipFill>
          <a:blip r:embed="rId2"/>
          <a:stretch>
            <a:fillRect/>
          </a:stretch>
        </p:blipFill>
        <p:spPr>
          <a:xfrm>
            <a:off x="6503665" y="1011981"/>
            <a:ext cx="4948529" cy="4989482"/>
          </a:xfrm>
          <a:prstGeom prst="rect">
            <a:avLst/>
          </a:prstGeom>
        </p:spPr>
      </p:pic>
    </p:spTree>
    <p:extLst>
      <p:ext uri="{BB962C8B-B14F-4D97-AF65-F5344CB8AC3E}">
        <p14:creationId xmlns:p14="http://schemas.microsoft.com/office/powerpoint/2010/main" val="429096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BC298-F468-4506-82CF-E3B89CECB8DD}"/>
              </a:ext>
            </a:extLst>
          </p:cNvPr>
          <p:cNvSpPr>
            <a:spLocks noGrp="1"/>
          </p:cNvSpPr>
          <p:nvPr>
            <p:ph type="title"/>
          </p:nvPr>
        </p:nvSpPr>
        <p:spPr/>
        <p:txBody>
          <a:bodyPr/>
          <a:lstStyle/>
          <a:p>
            <a:r>
              <a:rPr lang="en-US" dirty="0"/>
              <a:t>How do I select a new rate and supplier?</a:t>
            </a:r>
          </a:p>
        </p:txBody>
      </p:sp>
      <p:sp>
        <p:nvSpPr>
          <p:cNvPr id="3" name="Content Placeholder 2">
            <a:extLst>
              <a:ext uri="{FF2B5EF4-FFF2-40B4-BE49-F238E27FC236}">
                <a16:creationId xmlns="" xmlns:a16="http://schemas.microsoft.com/office/drawing/2014/main" id="{198C522D-74E3-4394-83AF-77B544EEE99D}"/>
              </a:ext>
            </a:extLst>
          </p:cNvPr>
          <p:cNvSpPr>
            <a:spLocks noGrp="1"/>
          </p:cNvSpPr>
          <p:nvPr>
            <p:ph idx="1"/>
          </p:nvPr>
        </p:nvSpPr>
        <p:spPr>
          <a:xfrm>
            <a:off x="1097281" y="1828800"/>
            <a:ext cx="5611992" cy="4040294"/>
          </a:xfrm>
        </p:spPr>
        <p:txBody>
          <a:bodyPr>
            <a:normAutofit fontScale="85000" lnSpcReduction="10000"/>
          </a:bodyPr>
          <a:lstStyle/>
          <a:p>
            <a:pPr marL="0" indent="0">
              <a:buNone/>
            </a:pPr>
            <a:r>
              <a:rPr lang="en-US" dirty="0"/>
              <a:t>Shopping for a new rate and supplier is as easy as booking a hotel room on Hotels.com or Trivago!</a:t>
            </a:r>
          </a:p>
          <a:p>
            <a:pPr marL="0" indent="0">
              <a:buNone/>
            </a:pPr>
            <a:r>
              <a:rPr lang="en-US" dirty="0"/>
              <a:t>Simply go on a website such as </a:t>
            </a:r>
            <a:r>
              <a:rPr lang="en-US" dirty="0" smtClean="0">
                <a:hlinkClick r:id="rId2"/>
              </a:rPr>
              <a:t>www.energybob.net  </a:t>
            </a:r>
            <a:r>
              <a:rPr lang="en-US" dirty="0"/>
              <a:t>and type your zip code into the search bar! Select the utility you receive your bill from each month and hit Get Rates Now!</a:t>
            </a:r>
          </a:p>
          <a:p>
            <a:pPr marL="0" indent="0">
              <a:buNone/>
            </a:pPr>
            <a:r>
              <a:rPr lang="en-US" dirty="0"/>
              <a:t>You have the option to adjust usage to customize it to your home or business’ average. This will give you a more accurate estimate in savings!</a:t>
            </a:r>
          </a:p>
          <a:p>
            <a:pPr marL="0" indent="0">
              <a:buNone/>
            </a:pPr>
            <a:r>
              <a:rPr lang="en-US" dirty="0"/>
              <a:t>From here, you can scroll through suppliers and rates and choose the option that creates the most savings for you! Recommended options for maximum savings will also be displayed.</a:t>
            </a:r>
          </a:p>
          <a:p>
            <a:pPr marL="0" indent="0">
              <a:buNone/>
            </a:pPr>
            <a:r>
              <a:rPr lang="en-US" dirty="0"/>
              <a:t>A few clicks is all it takes to get you enrolled! The only difference is that you’ll see that new number on your next bill and the consequent savings!</a:t>
            </a:r>
          </a:p>
          <a:p>
            <a:pPr marL="0" indent="0">
              <a:buNone/>
            </a:pPr>
            <a:endParaRPr lang="en-US" dirty="0"/>
          </a:p>
        </p:txBody>
      </p:sp>
      <p:pic>
        <p:nvPicPr>
          <p:cNvPr id="7" name="Picture 6">
            <a:extLst>
              <a:ext uri="{FF2B5EF4-FFF2-40B4-BE49-F238E27FC236}">
                <a16:creationId xmlns="" xmlns:a16="http://schemas.microsoft.com/office/drawing/2014/main" id="{B44C0050-0150-4445-AB01-CE96BFD202DF}"/>
              </a:ext>
            </a:extLst>
          </p:cNvPr>
          <p:cNvPicPr>
            <a:picLocks noChangeAspect="1"/>
          </p:cNvPicPr>
          <p:nvPr/>
        </p:nvPicPr>
        <p:blipFill rotWithShape="1">
          <a:blip r:embed="rId3">
            <a:extLst>
              <a:ext uri="{28A0092B-C50C-407E-A947-70E740481C1C}">
                <a14:useLocalDpi xmlns:a14="http://schemas.microsoft.com/office/drawing/2010/main" val="0"/>
              </a:ext>
            </a:extLst>
          </a:blip>
          <a:srcRect t="8673" r="898" b="5114"/>
          <a:stretch/>
        </p:blipFill>
        <p:spPr>
          <a:xfrm>
            <a:off x="6709273" y="1737360"/>
            <a:ext cx="5482727" cy="4494765"/>
          </a:xfrm>
          <a:prstGeom prst="rect">
            <a:avLst/>
          </a:prstGeom>
        </p:spPr>
      </p:pic>
    </p:spTree>
    <p:extLst>
      <p:ext uri="{BB962C8B-B14F-4D97-AF65-F5344CB8AC3E}">
        <p14:creationId xmlns:p14="http://schemas.microsoft.com/office/powerpoint/2010/main" val="58322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3DA469-D456-4D48-A2E0-D0179687BAE2}"/>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 xmlns:a16="http://schemas.microsoft.com/office/drawing/2014/main" id="{1BE55372-C973-4234-96F8-EE99449277C0}"/>
              </a:ext>
            </a:extLst>
          </p:cNvPr>
          <p:cNvSpPr>
            <a:spLocks noGrp="1"/>
          </p:cNvSpPr>
          <p:nvPr>
            <p:ph idx="1"/>
          </p:nvPr>
        </p:nvSpPr>
        <p:spPr/>
        <p:txBody>
          <a:bodyPr/>
          <a:lstStyle/>
          <a:p>
            <a:r>
              <a:rPr lang="en-US" b="1" dirty="0"/>
              <a:t>Q: Will I receive a disruption in service if I switch suppliers?</a:t>
            </a:r>
          </a:p>
          <a:p>
            <a:r>
              <a:rPr lang="en-US" dirty="0"/>
              <a:t>A: No – your service will not be affected by the switch. Your utility will continue to distribute it to your home/business with a seamless transition!</a:t>
            </a:r>
          </a:p>
          <a:p>
            <a:r>
              <a:rPr lang="en-US" b="1" dirty="0"/>
              <a:t>Q: If I lose power, will I be the last to be restored since I’m with a different supplier?</a:t>
            </a:r>
          </a:p>
          <a:p>
            <a:r>
              <a:rPr lang="en-US" dirty="0"/>
              <a:t>A: Absolutely not! You remain on your utility’s same power grid and will receive a restoration in </a:t>
            </a:r>
            <a:r>
              <a:rPr lang="en-US" dirty="0" smtClean="0"/>
              <a:t>power </a:t>
            </a:r>
            <a:r>
              <a:rPr lang="en-US" dirty="0"/>
              <a:t>the same time as your neighbors regardless of supplier choice</a:t>
            </a:r>
            <a:r>
              <a:rPr lang="en-US" dirty="0" smtClean="0"/>
              <a:t>!</a:t>
            </a:r>
          </a:p>
          <a:p>
            <a:pPr marL="0" indent="0">
              <a:buNone/>
            </a:pPr>
            <a:r>
              <a:rPr lang="en-US" dirty="0" smtClean="0"/>
              <a:t> </a:t>
            </a:r>
            <a:r>
              <a:rPr lang="en-US" b="1" dirty="0" smtClean="0"/>
              <a:t>Q: Is there any risk to choosing a 3</a:t>
            </a:r>
            <a:r>
              <a:rPr lang="en-US" b="1" baseline="30000" dirty="0" smtClean="0"/>
              <a:t>rd</a:t>
            </a:r>
            <a:r>
              <a:rPr lang="en-US" b="1" dirty="0" smtClean="0"/>
              <a:t> party supplier and who bills me?</a:t>
            </a:r>
          </a:p>
          <a:p>
            <a:r>
              <a:rPr lang="en-US" dirty="0" smtClean="0"/>
              <a:t>A: None whatsoever, and your utility still bills you like they do now. Nothing changes except your rate.</a:t>
            </a:r>
            <a:endParaRPr lang="en-US" dirty="0"/>
          </a:p>
        </p:txBody>
      </p:sp>
    </p:spTree>
    <p:extLst>
      <p:ext uri="{BB962C8B-B14F-4D97-AF65-F5344CB8AC3E}">
        <p14:creationId xmlns:p14="http://schemas.microsoft.com/office/powerpoint/2010/main" val="104889825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109</TotalTime>
  <Words>550</Words>
  <Application>Microsoft Office PowerPoint</Application>
  <PresentationFormat>Custom</PresentationFormat>
  <Paragraphs>25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Retrospect</vt:lpstr>
      <vt:lpstr>Energy Deregulation: You Have A Choice</vt:lpstr>
      <vt:lpstr>What is Deregulation?</vt:lpstr>
      <vt:lpstr>How does this work?</vt:lpstr>
      <vt:lpstr>How do I select a new rate and supplier?</vt:lpstr>
      <vt:lpstr>Frequently Asked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Deregulation: You Have A Choice</dc:title>
  <dc:creator>Alex</dc:creator>
  <cp:lastModifiedBy>Judy</cp:lastModifiedBy>
  <cp:revision>14</cp:revision>
  <dcterms:created xsi:type="dcterms:W3CDTF">2019-01-28T20:19:41Z</dcterms:created>
  <dcterms:modified xsi:type="dcterms:W3CDTF">2019-03-07T14:27:53Z</dcterms:modified>
</cp:coreProperties>
</file>